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2" r:id="rId14"/>
    <p:sldId id="1494" r:id="rId15"/>
    <p:sldId id="1507" r:id="rId16"/>
    <p:sldId id="1508" r:id="rId17"/>
    <p:sldId id="1505" r:id="rId18"/>
    <p:sldId id="1506" r:id="rId19"/>
    <p:sldId id="1648" r:id="rId20"/>
    <p:sldId id="1504" r:id="rId21"/>
    <p:sldId id="1642" r:id="rId22"/>
    <p:sldId id="1525" r:id="rId23"/>
    <p:sldId id="1674" r:id="rId24"/>
    <p:sldId id="1675" r:id="rId25"/>
    <p:sldId id="1676" r:id="rId26"/>
    <p:sldId id="1677" r:id="rId27"/>
    <p:sldId id="1678" r:id="rId28"/>
    <p:sldId id="1644" r:id="rId29"/>
    <p:sldId id="1661" r:id="rId30"/>
    <p:sldId id="1510" r:id="rId31"/>
    <p:sldId id="1513" r:id="rId32"/>
    <p:sldId id="1587" r:id="rId33"/>
    <p:sldId id="1662" r:id="rId34"/>
    <p:sldId id="1588" r:id="rId35"/>
    <p:sldId id="1514" r:id="rId36"/>
    <p:sldId id="1515" r:id="rId37"/>
    <p:sldId id="1673" r:id="rId38"/>
    <p:sldId id="1679" r:id="rId39"/>
    <p:sldId id="1680" r:id="rId40"/>
    <p:sldId id="1520" r:id="rId41"/>
    <p:sldId id="1521" r:id="rId42"/>
    <p:sldId id="1613" r:id="rId43"/>
    <p:sldId id="1527" r:id="rId44"/>
    <p:sldId id="1529" r:id="rId45"/>
    <p:sldId id="1530" r:id="rId46"/>
    <p:sldId id="1531" r:id="rId47"/>
    <p:sldId id="1528" r:id="rId48"/>
    <p:sldId id="1533" r:id="rId49"/>
    <p:sldId id="1681" r:id="rId50"/>
    <p:sldId id="1539" r:id="rId51"/>
    <p:sldId id="1540" r:id="rId52"/>
    <p:sldId id="1541" r:id="rId53"/>
    <p:sldId id="1542" r:id="rId54"/>
    <p:sldId id="1543" r:id="rId55"/>
    <p:sldId id="1544" r:id="rId56"/>
    <p:sldId id="1545" r:id="rId57"/>
    <p:sldId id="1548" r:id="rId58"/>
    <p:sldId id="1550" r:id="rId59"/>
    <p:sldId id="1549" r:id="rId60"/>
    <p:sldId id="1553" r:id="rId61"/>
    <p:sldId id="1551" r:id="rId62"/>
    <p:sldId id="1552" r:id="rId63"/>
    <p:sldId id="1554" r:id="rId64"/>
    <p:sldId id="1692" r:id="rId65"/>
    <p:sldId id="1693" r:id="rId66"/>
    <p:sldId id="1546" r:id="rId67"/>
    <p:sldId id="1695" r:id="rId68"/>
    <p:sldId id="1565" r:id="rId69"/>
    <p:sldId id="1566" r:id="rId70"/>
    <p:sldId id="1708" r:id="rId71"/>
    <p:sldId id="1682" r:id="rId72"/>
    <p:sldId id="1696" r:id="rId73"/>
    <p:sldId id="1694" r:id="rId74"/>
    <p:sldId id="1697" r:id="rId75"/>
    <p:sldId id="1698" r:id="rId76"/>
    <p:sldId id="1699" r:id="rId77"/>
    <p:sldId id="1700" r:id="rId78"/>
    <p:sldId id="1701" r:id="rId79"/>
    <p:sldId id="1702" r:id="rId80"/>
    <p:sldId id="1567" r:id="rId81"/>
    <p:sldId id="1568" r:id="rId82"/>
    <p:sldId id="1569" r:id="rId83"/>
    <p:sldId id="1703" r:id="rId84"/>
    <p:sldId id="1571" r:id="rId85"/>
    <p:sldId id="1572" r:id="rId86"/>
    <p:sldId id="1583" r:id="rId87"/>
    <p:sldId id="1622" r:id="rId88"/>
    <p:sldId id="1666" r:id="rId89"/>
    <p:sldId id="1704" r:id="rId90"/>
    <p:sldId id="1667" r:id="rId91"/>
    <p:sldId id="1672" r:id="rId92"/>
    <p:sldId id="1574" r:id="rId93"/>
    <p:sldId id="1575" r:id="rId94"/>
    <p:sldId id="1577" r:id="rId95"/>
    <p:sldId id="1578" r:id="rId96"/>
    <p:sldId id="1584" r:id="rId97"/>
    <p:sldId id="1671" r:id="rId98"/>
    <p:sldId id="1586" r:id="rId99"/>
    <p:sldId id="1591" r:id="rId100"/>
    <p:sldId id="1589" r:id="rId101"/>
    <p:sldId id="1590" r:id="rId102"/>
    <p:sldId id="1593" r:id="rId103"/>
    <p:sldId id="1592" r:id="rId104"/>
    <p:sldId id="1594" r:id="rId105"/>
    <p:sldId id="1596" r:id="rId106"/>
    <p:sldId id="1595" r:id="rId107"/>
    <p:sldId id="1597" r:id="rId108"/>
    <p:sldId id="1599" r:id="rId109"/>
    <p:sldId id="1600" r:id="rId110"/>
    <p:sldId id="1601" r:id="rId111"/>
    <p:sldId id="1602" r:id="rId112"/>
    <p:sldId id="1649" r:id="rId113"/>
    <p:sldId id="1603" r:id="rId114"/>
    <p:sldId id="1604" r:id="rId115"/>
    <p:sldId id="1605" r:id="rId116"/>
    <p:sldId id="1606" r:id="rId117"/>
    <p:sldId id="1705" r:id="rId118"/>
    <p:sldId id="1650" r:id="rId119"/>
    <p:sldId id="1607" r:id="rId120"/>
    <p:sldId id="1609" r:id="rId121"/>
    <p:sldId id="1598" r:id="rId122"/>
    <p:sldId id="1610" r:id="rId123"/>
    <p:sldId id="1618" r:id="rId124"/>
    <p:sldId id="1611" r:id="rId125"/>
    <p:sldId id="1614" r:id="rId126"/>
    <p:sldId id="1615" r:id="rId127"/>
    <p:sldId id="1706" r:id="rId128"/>
    <p:sldId id="1616" r:id="rId129"/>
    <p:sldId id="1647" r:id="rId130"/>
    <p:sldId id="1617" r:id="rId131"/>
    <p:sldId id="1707" r:id="rId132"/>
    <p:sldId id="1620" r:id="rId133"/>
    <p:sldId id="1621" r:id="rId134"/>
    <p:sldId id="1612" r:id="rId135"/>
    <p:sldId id="1624" r:id="rId136"/>
    <p:sldId id="1625" r:id="rId137"/>
    <p:sldId id="1626" r:id="rId138"/>
    <p:sldId id="1627" r:id="rId139"/>
    <p:sldId id="1629" r:id="rId140"/>
    <p:sldId id="1630" r:id="rId141"/>
    <p:sldId id="1628" r:id="rId142"/>
    <p:sldId id="1633" r:id="rId143"/>
    <p:sldId id="1637" r:id="rId144"/>
    <p:sldId id="1645" r:id="rId145"/>
    <p:sldId id="1651" r:id="rId146"/>
    <p:sldId id="1653" r:id="rId147"/>
    <p:sldId id="1638" r:id="rId148"/>
    <p:sldId id="1640" r:id="rId149"/>
    <p:sldId id="1641" r:id="rId150"/>
    <p:sldId id="147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varScale="1">
        <p:scale>
          <a:sx n="118" d="100"/>
          <a:sy n="118" d="100"/>
        </p:scale>
        <p:origin x="48"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5/10/relationships/revisionInfo" Target="revisionInfo.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commentAuthors" Target="commen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6/20/2017 10:10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6/20/2017 10:09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6/20/2017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6/20/2017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a:xfrm>
            <a:off x="1920604" y="1212850"/>
            <a:ext cx="10241234" cy="1237262"/>
          </a:xfrm>
        </p:spPr>
        <p:txBody>
          <a:bodyPr/>
          <a:lstStyle/>
          <a:p>
            <a:r>
              <a:rPr lang="en-GB" b="1" dirty="0" err="1"/>
              <a:t>Fabrikam</a:t>
            </a:r>
            <a:r>
              <a:rPr lang="en-GB" b="1" dirty="0"/>
              <a:t> </a:t>
            </a:r>
            <a:r>
              <a:rPr lang="en-GB" sz="3600" dirty="0"/>
              <a:t>wonders…could we benefit from a chatbot?</a:t>
            </a:r>
            <a:endParaRPr lang="en-GB" dirty="0"/>
          </a:p>
        </p:txBody>
      </p:sp>
      <p:grpSp>
        <p:nvGrpSpPr>
          <p:cNvPr id="2" name="Group 1">
            <a:extLst>
              <a:ext uri="{FF2B5EF4-FFF2-40B4-BE49-F238E27FC236}">
                <a16:creationId xmlns:a16="http://schemas.microsoft.com/office/drawing/2014/main" id="{7BFC05B5-6A5F-4419-AF02-238FB9CED6AB}"/>
              </a:ext>
            </a:extLst>
          </p:cNvPr>
          <p:cNvGrpSpPr/>
          <p:nvPr/>
        </p:nvGrpSpPr>
        <p:grpSpPr>
          <a:xfrm>
            <a:off x="2743555" y="2765750"/>
            <a:ext cx="7843717" cy="2315764"/>
            <a:chOff x="1920604" y="3000653"/>
            <a:chExt cx="7843717" cy="2315764"/>
          </a:xfrm>
        </p:grpSpPr>
        <p:sp>
          <p:nvSpPr>
            <p:cNvPr id="6" name="Rectangle 5">
              <a:extLst>
                <a:ext uri="{FF2B5EF4-FFF2-40B4-BE49-F238E27FC236}">
                  <a16:creationId xmlns:a16="http://schemas.microsoft.com/office/drawing/2014/main" id="{4F34BB65-CA7E-49EC-9064-B93E98E09C9B}"/>
                </a:ext>
              </a:extLst>
            </p:cNvPr>
            <p:cNvSpPr/>
            <p:nvPr/>
          </p:nvSpPr>
          <p:spPr>
            <a:xfrm>
              <a:off x="4271348" y="3124916"/>
              <a:ext cx="693412" cy="19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sp>
          <p:nvSpPr>
            <p:cNvPr id="9" name="Rectangle 8">
              <a:extLst>
                <a:ext uri="{FF2B5EF4-FFF2-40B4-BE49-F238E27FC236}">
                  <a16:creationId xmlns:a16="http://schemas.microsoft.com/office/drawing/2014/main" id="{5B790DC1-8012-42EE-9800-74D8D761000A}"/>
                </a:ext>
              </a:extLst>
            </p:cNvPr>
            <p:cNvSpPr/>
            <p:nvPr/>
          </p:nvSpPr>
          <p:spPr>
            <a:xfrm>
              <a:off x="1920604" y="3000653"/>
              <a:ext cx="7843717" cy="2315764"/>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dirty="0">
                <a:solidFill>
                  <a:sysClr val="windowText" lastClr="000000"/>
                </a:solidFill>
              </a:endParaRPr>
            </a:p>
          </p:txBody>
        </p:sp>
        <p:grpSp>
          <p:nvGrpSpPr>
            <p:cNvPr id="10" name="Group 9">
              <a:extLst>
                <a:ext uri="{FF2B5EF4-FFF2-40B4-BE49-F238E27FC236}">
                  <a16:creationId xmlns:a16="http://schemas.microsoft.com/office/drawing/2014/main" id="{1F9513DE-C1B5-4ABE-8A5A-AA1578B36009}"/>
                </a:ext>
              </a:extLst>
            </p:cNvPr>
            <p:cNvGrpSpPr/>
            <p:nvPr/>
          </p:nvGrpSpPr>
          <p:grpSpPr>
            <a:xfrm>
              <a:off x="5713919" y="3717547"/>
              <a:ext cx="896425" cy="777925"/>
              <a:chOff x="8885237" y="419326"/>
              <a:chExt cx="914400" cy="793524"/>
            </a:xfrm>
          </p:grpSpPr>
          <p:sp>
            <p:nvSpPr>
              <p:cNvPr id="11" name="Rectangle 10">
                <a:extLst>
                  <a:ext uri="{FF2B5EF4-FFF2-40B4-BE49-F238E27FC236}">
                    <a16:creationId xmlns:a16="http://schemas.microsoft.com/office/drawing/2014/main" id="{B41B9756-94D2-4437-A94D-F75817641899}"/>
                  </a:ext>
                </a:extLst>
              </p:cNvPr>
              <p:cNvSpPr/>
              <p:nvPr/>
            </p:nvSpPr>
            <p:spPr>
              <a:xfrm>
                <a:off x="9075737" y="716757"/>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pic>
            <p:nvPicPr>
              <p:cNvPr id="12" name="Picture 11">
                <a:extLst>
                  <a:ext uri="{FF2B5EF4-FFF2-40B4-BE49-F238E27FC236}">
                    <a16:creationId xmlns:a16="http://schemas.microsoft.com/office/drawing/2014/main" id="{EB206D91-66C9-4532-B050-AC9B624A3B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5237" y="419326"/>
                <a:ext cx="914400" cy="793524"/>
              </a:xfrm>
              <a:prstGeom prst="rect">
                <a:avLst/>
              </a:prstGeom>
            </p:spPr>
          </p:pic>
        </p:grpSp>
        <p:pic>
          <p:nvPicPr>
            <p:cNvPr id="13" name="Picture 12">
              <a:extLst>
                <a:ext uri="{FF2B5EF4-FFF2-40B4-BE49-F238E27FC236}">
                  <a16:creationId xmlns:a16="http://schemas.microsoft.com/office/drawing/2014/main" id="{CB529B6A-5004-43AA-87FF-E67812F01042}"/>
                </a:ext>
              </a:extLst>
            </p:cNvPr>
            <p:cNvPicPr>
              <a:picLocks noChangeAspect="1"/>
            </p:cNvPicPr>
            <p:nvPr/>
          </p:nvPicPr>
          <p:blipFill>
            <a:blip r:embed="rId3"/>
            <a:stretch>
              <a:fillRect/>
            </a:stretch>
          </p:blipFill>
          <p:spPr>
            <a:xfrm flipH="1">
              <a:off x="2284172" y="3303821"/>
              <a:ext cx="2154140" cy="1429943"/>
            </a:xfrm>
            <a:prstGeom prst="rect">
              <a:avLst/>
            </a:prstGeom>
          </p:spPr>
        </p:pic>
        <p:cxnSp>
          <p:nvCxnSpPr>
            <p:cNvPr id="14" name="Straight Arrow Connector 13">
              <a:extLst>
                <a:ext uri="{FF2B5EF4-FFF2-40B4-BE49-F238E27FC236}">
                  <a16:creationId xmlns:a16="http://schemas.microsoft.com/office/drawing/2014/main" id="{7FF92D83-62DD-4103-8B63-B9F50D7EC3EE}"/>
                </a:ext>
              </a:extLst>
            </p:cNvPr>
            <p:cNvCxnSpPr>
              <a:cxnSpLocks/>
              <a:stCxn id="13" idx="1"/>
            </p:cNvCxnSpPr>
            <p:nvPr/>
          </p:nvCxnSpPr>
          <p:spPr>
            <a:xfrm flipV="1">
              <a:off x="4438312" y="4009132"/>
              <a:ext cx="1196869" cy="96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30779-0837-4ED1-8866-C16633466492}"/>
                </a:ext>
              </a:extLst>
            </p:cNvPr>
            <p:cNvCxnSpPr>
              <a:cxnSpLocks/>
            </p:cNvCxnSpPr>
            <p:nvPr/>
          </p:nvCxnSpPr>
          <p:spPr>
            <a:xfrm flipV="1">
              <a:off x="6774007" y="4018793"/>
              <a:ext cx="1196869" cy="966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7A08D-9C9B-41BB-B256-2EC761264748}"/>
                </a:ext>
              </a:extLst>
            </p:cNvPr>
            <p:cNvSpPr txBox="1"/>
            <p:nvPr/>
          </p:nvSpPr>
          <p:spPr>
            <a:xfrm>
              <a:off x="3906293" y="3727493"/>
              <a:ext cx="2292546" cy="724143"/>
            </a:xfrm>
            <a:prstGeom prst="rect">
              <a:avLst/>
            </a:prstGeom>
            <a:noFill/>
          </p:spPr>
          <p:txBody>
            <a:bodyPr wrap="square" rtlCol="0">
              <a:spAutoFit/>
            </a:bodyPr>
            <a:lstStyle/>
            <a:p>
              <a:pPr algn="ctr" defTabSz="896386">
                <a:tabLst>
                  <a:tab pos="178967" algn="l"/>
                </a:tabLst>
              </a:pPr>
              <a:r>
                <a:rPr lang="en-GB" sz="1372" kern="0" dirty="0">
                  <a:solidFill>
                    <a:sysClr val="windowText" lastClr="000000"/>
                  </a:solidFill>
                </a:rPr>
                <a:t>1. Bot cannot </a:t>
              </a:r>
            </a:p>
            <a:p>
              <a:pPr algn="ctr" defTabSz="896386">
                <a:tabLst>
                  <a:tab pos="178967" algn="l"/>
                </a:tabLst>
              </a:pPr>
              <a:r>
                <a:rPr lang="en-GB" sz="1372" kern="0" dirty="0">
                  <a:solidFill>
                    <a:sysClr val="windowText" lastClr="000000"/>
                  </a:solidFill>
                </a:rPr>
                <a:t>complete, </a:t>
              </a:r>
            </a:p>
            <a:p>
              <a:pPr algn="ctr" defTabSz="896386">
                <a:tabLst>
                  <a:tab pos="178967" algn="l"/>
                </a:tabLst>
              </a:pPr>
              <a:r>
                <a:rPr lang="en-GB" sz="1372" kern="0" dirty="0">
                  <a:solidFill>
                    <a:sysClr val="windowText" lastClr="000000"/>
                  </a:solidFill>
                </a:rPr>
                <a:t>transfer to human</a:t>
              </a:r>
            </a:p>
          </p:txBody>
        </p:sp>
        <p:pic>
          <p:nvPicPr>
            <p:cNvPr id="17" name="Picture 16">
              <a:extLst>
                <a:ext uri="{FF2B5EF4-FFF2-40B4-BE49-F238E27FC236}">
                  <a16:creationId xmlns:a16="http://schemas.microsoft.com/office/drawing/2014/main" id="{A01C5CBC-427F-4171-98D7-A955F7744843}"/>
                </a:ext>
              </a:extLst>
            </p:cNvPr>
            <p:cNvPicPr>
              <a:picLocks noChangeAspect="1"/>
            </p:cNvPicPr>
            <p:nvPr/>
          </p:nvPicPr>
          <p:blipFill>
            <a:blip r:embed="rId4"/>
            <a:stretch>
              <a:fillRect/>
            </a:stretch>
          </p:blipFill>
          <p:spPr>
            <a:xfrm flipH="1">
              <a:off x="8202291" y="3600244"/>
              <a:ext cx="665307" cy="817774"/>
            </a:xfrm>
            <a:prstGeom prst="rect">
              <a:avLst/>
            </a:prstGeom>
          </p:spPr>
        </p:pic>
        <p:cxnSp>
          <p:nvCxnSpPr>
            <p:cNvPr id="18" name="Connector: Elbow 17">
              <a:extLst>
                <a:ext uri="{FF2B5EF4-FFF2-40B4-BE49-F238E27FC236}">
                  <a16:creationId xmlns:a16="http://schemas.microsoft.com/office/drawing/2014/main" id="{578996AE-2AFA-4342-AEB0-F5F329ACA8FB}"/>
                </a:ext>
              </a:extLst>
            </p:cNvPr>
            <p:cNvCxnSpPr>
              <a:stCxn id="13" idx="2"/>
              <a:endCxn id="17" idx="2"/>
            </p:cNvCxnSpPr>
            <p:nvPr/>
          </p:nvCxnSpPr>
          <p:spPr>
            <a:xfrm rot="5400000" flipH="1" flipV="1">
              <a:off x="5790220" y="1989040"/>
              <a:ext cx="315746" cy="5173703"/>
            </a:xfrm>
            <a:prstGeom prst="bentConnector3">
              <a:avLst>
                <a:gd name="adj1" fmla="val -70977"/>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13EB6-4709-4C40-A6F2-2B7E58805108}"/>
                </a:ext>
              </a:extLst>
            </p:cNvPr>
            <p:cNvSpPr txBox="1"/>
            <p:nvPr/>
          </p:nvSpPr>
          <p:spPr>
            <a:xfrm>
              <a:off x="5612638" y="4683009"/>
              <a:ext cx="1262223" cy="512935"/>
            </a:xfrm>
            <a:prstGeom prst="rect">
              <a:avLst/>
            </a:prstGeom>
            <a:solidFill>
              <a:srgbClr val="D7D7D7"/>
            </a:solidFill>
          </p:spPr>
          <p:txBody>
            <a:bodyPr wrap="none" rtlCol="0">
              <a:spAutoFit/>
            </a:bodyPr>
            <a:lstStyle/>
            <a:p>
              <a:pPr algn="ctr" defTabSz="896386"/>
              <a:r>
                <a:rPr lang="en-GB" sz="1372" kern="0" dirty="0">
                  <a:solidFill>
                    <a:sysClr val="windowText" lastClr="000000"/>
                  </a:solidFill>
                </a:rPr>
                <a:t>Transfer to </a:t>
              </a:r>
            </a:p>
            <a:p>
              <a:pPr algn="ctr" defTabSz="896386"/>
              <a:r>
                <a:rPr lang="en-GB" sz="1372" kern="0" dirty="0">
                  <a:solidFill>
                    <a:sysClr val="windowText" lastClr="000000"/>
                  </a:solidFill>
                </a:rPr>
                <a:t>Human Agent</a:t>
              </a:r>
            </a:p>
          </p:txBody>
        </p:sp>
        <p:sp>
          <p:nvSpPr>
            <p:cNvPr id="20" name="TextBox 19">
              <a:extLst>
                <a:ext uri="{FF2B5EF4-FFF2-40B4-BE49-F238E27FC236}">
                  <a16:creationId xmlns:a16="http://schemas.microsoft.com/office/drawing/2014/main" id="{61F1D50D-CAB2-488E-BC5F-00ADA1FD133C}"/>
                </a:ext>
              </a:extLst>
            </p:cNvPr>
            <p:cNvSpPr txBox="1"/>
            <p:nvPr/>
          </p:nvSpPr>
          <p:spPr>
            <a:xfrm>
              <a:off x="6418560" y="3766222"/>
              <a:ext cx="1851720" cy="512935"/>
            </a:xfrm>
            <a:prstGeom prst="rect">
              <a:avLst/>
            </a:prstGeom>
            <a:noFill/>
          </p:spPr>
          <p:txBody>
            <a:bodyPr wrap="none" rtlCol="0">
              <a:spAutoFit/>
            </a:bodyPr>
            <a:lstStyle/>
            <a:p>
              <a:pPr algn="ctr" defTabSz="896386"/>
              <a:r>
                <a:rPr lang="en-GB" sz="1372" kern="0" dirty="0">
                  <a:solidFill>
                    <a:sysClr val="windowText" lastClr="000000"/>
                  </a:solidFill>
                </a:rPr>
                <a:t>2. View Conversation </a:t>
              </a:r>
            </a:p>
            <a:p>
              <a:pPr algn="ctr" defTabSz="896386"/>
              <a:r>
                <a:rPr lang="en-GB" sz="1372" kern="0" dirty="0">
                  <a:solidFill>
                    <a:sysClr val="windowText" lastClr="000000"/>
                  </a:solidFill>
                </a:rPr>
                <a:t>History &amp; Context</a:t>
              </a:r>
            </a:p>
          </p:txBody>
        </p:sp>
      </p:gr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remain relevant in an increasingly competitive market, Fabrikam would like to increase customer engagement, especially within the younger demographics, which value experiential brands.</a:t>
            </a:r>
          </a:p>
          <a:p>
            <a:r>
              <a:rPr lang="en-US" sz="2400" dirty="0"/>
              <a:t>Toby, the Director of Marketing, believes that the company lacks both a detailed view of trending topics in its social channels, as well as a informal way for customers to approach the company with complaints and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95049"/>
          </a:xfrm>
        </p:spPr>
        <p:txBody>
          <a:bodyPr/>
          <a:lstStyle/>
          <a:p>
            <a:r>
              <a:rPr lang="en-US" sz="2400" dirty="0"/>
              <a:t>Toby has seen videos about the Microsoft Bot Framework and the Cortana Intelligence Suite.  He’s asked for your support to run an experiment with user engagement bots.</a:t>
            </a:r>
          </a:p>
          <a:p>
            <a:r>
              <a:rPr lang="en-US" sz="2400" dirty="0"/>
              <a:t>He thinks it will be very difficult to predict what kind of interactions the customer base will have with the bot. In order the proof-out his idea, he would like to design the system to allow customers to engage the bot with inquiries or complaints. He wonders whether artificial intelligence will make the system better and better over time, as it learns from interactions users have with it. </a:t>
            </a:r>
          </a:p>
          <a:p>
            <a:r>
              <a:rPr lang="en-US" sz="2400" dirty="0"/>
              <a:t>The bot that Toby envisions should recognize very broadly what sort of message has been entered, and direct the user to a specific page on the web site for the product. Over time, the bot should evolve to be able to answer more and more inquiries based on known information, as well as begin to handle additional </a:t>
            </a:r>
            <a:r>
              <a:rPr lang="en-US" sz="2400" dirty="0" err="1"/>
              <a:t>Fabrikam</a:t>
            </a:r>
            <a:r>
              <a:rPr lang="en-US" sz="2400" dirty="0"/>
              <a:t> products and services. </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5136791"/>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get an itinerary</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need my itinerary</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hotel</a:t>
            </a:r>
            <a:r>
              <a:rPr lang="en-US" sz="1600" dirty="0"/>
              <a:t>”</a:t>
            </a:r>
          </a:p>
          <a:p>
            <a:pPr lvl="1"/>
            <a:r>
              <a:rPr lang="en-US" sz="1600" dirty="0"/>
              <a:t>Utterance = “</a:t>
            </a:r>
            <a:r>
              <a:rPr lang="en-GB" sz="1600" b="1" dirty="0"/>
              <a:t>Can you send me 5 star hotels in Chicago?”</a:t>
            </a:r>
          </a:p>
          <a:p>
            <a:pPr lvl="1"/>
            <a:r>
              <a:rPr lang="en-US" sz="1600" dirty="0"/>
              <a:t>Name = “</a:t>
            </a:r>
            <a:r>
              <a:rPr lang="en-US" sz="1600" b="1" dirty="0"/>
              <a:t>get info about ground </a:t>
            </a:r>
            <a:r>
              <a:rPr lang="en-US" sz="1600" b="1" dirty="0" err="1"/>
              <a:t>transporation</a:t>
            </a:r>
            <a:r>
              <a:rPr lang="en-US" sz="1600" dirty="0"/>
              <a:t>”</a:t>
            </a:r>
          </a:p>
          <a:p>
            <a:pPr lvl="1"/>
            <a:r>
              <a:rPr lang="en-US" sz="1600" dirty="0"/>
              <a:t>Utterance = “</a:t>
            </a:r>
            <a:r>
              <a:rPr lang="en-GB" sz="1600" b="1" dirty="0"/>
              <a:t>Is there a </a:t>
            </a:r>
            <a:r>
              <a:rPr lang="en-GB" sz="1600" b="1"/>
              <a:t>charge for parking?”</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991588"/>
          </a:xfrm>
        </p:spPr>
        <p:txBody>
          <a:bodyPr/>
          <a:lstStyle/>
          <a:p>
            <a:r>
              <a:rPr lang="en-US" sz="2400" dirty="0"/>
              <a:t>After their request or issue is resolved, customers who phone the </a:t>
            </a:r>
            <a:r>
              <a:rPr lang="en-US" sz="2400" dirty="0" err="1"/>
              <a:t>Fabrikam</a:t>
            </a:r>
            <a:r>
              <a:rPr lang="en-US" sz="2400" dirty="0"/>
              <a:t> Call Center are usually offered available promotions. Call Center Agents are provided with simple guidelines on what offer should be made to each type of customer. </a:t>
            </a:r>
          </a:p>
          <a:p>
            <a:r>
              <a:rPr lang="en-US" sz="2400" dirty="0"/>
              <a:t>Therefore, Toby would like the bot to also make one of these offers to each customer that interacts with it. He knows this method generates significant upsell and cross-sell opportunities. </a:t>
            </a:r>
          </a:p>
          <a:p>
            <a:r>
              <a:rPr lang="en-US" sz="2400" dirty="0"/>
              <a:t>Toby asks if machine learning can help in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985980"/>
          </a:xfrm>
        </p:spPr>
        <p:txBody>
          <a:bodyPr/>
          <a:lstStyle/>
          <a:p>
            <a:r>
              <a:rPr lang="en-US" sz="2400" dirty="0"/>
              <a:t>Toby periodically checks web analytics data. He just saw that, a week ago, there was a sudden spike in web searches for complaints about </a:t>
            </a:r>
            <a:r>
              <a:rPr lang="en-US" sz="2400" dirty="0" err="1"/>
              <a:t>Fabrikam</a:t>
            </a:r>
            <a:r>
              <a:rPr lang="en-US" sz="2400" dirty="0"/>
              <a:t> following a news publicized incident in which a popular singer was not treated properly in one of the branches. Toby believes that, if he had known this at the time, he would’ve actively promoted </a:t>
            </a:r>
            <a:r>
              <a:rPr lang="en-US" sz="2400" dirty="0" err="1"/>
              <a:t>Fabrikam’s</a:t>
            </a:r>
            <a:r>
              <a:rPr lang="en-US" sz="2400" dirty="0"/>
              <a:t> focus on Customer Service on their home page and run a promotion for a rewards credit card.</a:t>
            </a:r>
          </a:p>
          <a:p>
            <a:r>
              <a:rPr lang="en-US" sz="2400" dirty="0"/>
              <a:t>Toby expects that the bot channel will allow Fabrikam to capture such trends real-time. However, he is concerned that it might be difficult and complex to uncover trending topics in unstructured textual data.</a:t>
            </a:r>
          </a:p>
          <a:p>
            <a:r>
              <a:rPr lang="en-US" sz="2400" dirty="0"/>
              <a:t>Toby would like to have a dashboard on his mobile phone showing trending topics over the past few days, as well as general customer sentiment information as expressed in messages in the bot channel. In order to be meaningful, this sentiment analysis should be near real-time and alerts should be generated if a threshold is crossed. This would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15279</TotalTime>
  <Words>8767</Words>
  <Application>Microsoft Office PowerPoint</Application>
  <PresentationFormat>Custom</PresentationFormat>
  <Paragraphs>854</Paragraphs>
  <Slides>146</Slides>
  <Notes>12</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146</vt:i4>
      </vt:variant>
    </vt:vector>
  </HeadingPairs>
  <TitlesOfParts>
    <vt:vector size="155"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963</cp:revision>
  <dcterms:created xsi:type="dcterms:W3CDTF">2014-06-10T19:28:25Z</dcterms:created>
  <dcterms:modified xsi:type="dcterms:W3CDTF">2017-06-20T19:35:27Z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